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78" r:id="rId2"/>
    <p:sldId id="280" r:id="rId3"/>
    <p:sldId id="279" r:id="rId4"/>
    <p:sldId id="281" r:id="rId5"/>
    <p:sldId id="283" r:id="rId6"/>
    <p:sldId id="284" r:id="rId7"/>
    <p:sldId id="285" r:id="rId8"/>
    <p:sldId id="286" r:id="rId9"/>
    <p:sldId id="287" r:id="rId10"/>
    <p:sldId id="288" r:id="rId11"/>
    <p:sldId id="290" r:id="rId12"/>
  </p:sldIdLst>
  <p:sldSz cx="12193588" cy="6858000"/>
  <p:notesSz cx="7559675" cy="10691813"/>
  <p:custDataLst>
    <p:tags r:id="rId15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8748"/>
    <a:srgbClr val="660E7A"/>
    <a:srgbClr val="010180"/>
    <a:srgbClr val="85850C"/>
    <a:srgbClr val="000000"/>
    <a:srgbClr val="3C3C3C"/>
    <a:srgbClr val="A08570"/>
    <a:srgbClr val="E4E3DF"/>
    <a:srgbClr val="48323E"/>
    <a:srgbClr val="D3C9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68120" autoAdjust="0"/>
  </p:normalViewPr>
  <p:slideViewPr>
    <p:cSldViewPr snapToGrid="0" snapToObjects="1" showGuides="1">
      <p:cViewPr varScale="1">
        <p:scale>
          <a:sx n="86" d="100"/>
          <a:sy n="86" d="100"/>
        </p:scale>
        <p:origin x="1460" y="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2400"/>
    </p:cViewPr>
  </p:sorterViewPr>
  <p:notesViewPr>
    <p:cSldViewPr snapToGrid="0" snapToObjects="1">
      <p:cViewPr varScale="1">
        <p:scale>
          <a:sx n="110" d="100"/>
          <a:sy n="110" d="100"/>
        </p:scale>
        <p:origin x="5016" y="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DCD808BD-3A87-4FB1-8C92-7568F36AF77A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E2ABE4B-4B6F-439D-858C-380578034C2C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>
            <a:noAutofit/>
          </a:bodyPr>
          <a:lstStyle/>
          <a:p>
            <a: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A32335C-B6EF-4E53-B1EC-53BDF719DC0D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6E1656-EF6C-4EBC-A18C-AB04D7BA6929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>
            <a:noAutofit/>
          </a:bodyPr>
          <a:lstStyle/>
          <a:p>
            <a: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fld id="{150629FE-4BFD-4F00-BF85-38DE1BF02178}" type="slidenum">
              <a:t>‹#›</a:t>
            </a:fld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15997571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jpeg>
</file>

<file path=ppt/media/image4.png>
</file>

<file path=ppt/media/image5.jp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1A08103F-5E62-4C14-B403-CCA08D9B8341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FFF"/>
          </a:solidFill>
          <a:ln>
            <a:noFill/>
            <a:prstDash val="solid"/>
          </a:ln>
        </p:spPr>
        <p:txBody>
          <a:bodyPr vert="horz" lIns="90000" tIns="45000" rIns="90000" bIns="45000" anchor="ctr" anchorCtr="1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Folienbildplatzhalter 2">
            <a:extLst>
              <a:ext uri="{FF2B5EF4-FFF2-40B4-BE49-F238E27FC236}">
                <a16:creationId xmlns:a16="http://schemas.microsoft.com/office/drawing/2014/main" id="{10D0D9F1-BA97-41FD-843C-E98805F70A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06280" y="812880"/>
            <a:ext cx="5343480" cy="40071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4" name="Notizenplatzhalter 3">
            <a:extLst>
              <a:ext uri="{FF2B5EF4-FFF2-40B4-BE49-F238E27FC236}">
                <a16:creationId xmlns:a16="http://schemas.microsoft.com/office/drawing/2014/main" id="{5961034C-7FA1-4927-BF73-8754AA0AA2FE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5280" y="5078160"/>
            <a:ext cx="6046920" cy="481032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compatLnSpc="1"/>
          <a:lstStyle/>
          <a:p>
            <a:endParaRPr lang="de-DE"/>
          </a:p>
        </p:txBody>
      </p:sp>
      <p:sp>
        <p:nvSpPr>
          <p:cNvPr id="5" name="Kopfzeilenplatzhalter 4">
            <a:extLst>
              <a:ext uri="{FF2B5EF4-FFF2-40B4-BE49-F238E27FC236}">
                <a16:creationId xmlns:a16="http://schemas.microsoft.com/office/drawing/2014/main" id="{A333E28B-0DD3-4986-AD43-2CC37FCEAD05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79600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DED157B0-714D-4045-B183-0452B3DBD04E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7880" y="0"/>
            <a:ext cx="3279959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9CC2B38F-485D-484A-BA02-69908CB7159B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6320"/>
            <a:ext cx="3279600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C484B26-C5E7-44B8-8CF9-8E8C00D8106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7880" y="10156320"/>
            <a:ext cx="3279959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fld id="{6C164411-04B2-4615-9FCF-D4F73F357CF9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919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indent="0" algn="l" rtl="0" hangingPunct="0">
      <a:lnSpc>
        <a:spcPct val="100000"/>
      </a:lnSpc>
      <a:spcBef>
        <a:spcPts val="448"/>
      </a:spcBef>
      <a:spcAft>
        <a:spcPts val="0"/>
      </a:spcAft>
      <a:tabLst>
        <a:tab pos="0" algn="l"/>
        <a:tab pos="448919" algn="l"/>
        <a:tab pos="898199" algn="l"/>
        <a:tab pos="1347480" algn="l"/>
        <a:tab pos="1796760" algn="l"/>
        <a:tab pos="2246040" algn="l"/>
        <a:tab pos="2695320" algn="l"/>
        <a:tab pos="3144600" algn="l"/>
        <a:tab pos="3593880" algn="l"/>
        <a:tab pos="4043159" algn="l"/>
        <a:tab pos="4492440" algn="l"/>
        <a:tab pos="4941719" algn="l"/>
        <a:tab pos="5391000" algn="l"/>
        <a:tab pos="5840280" algn="l"/>
        <a:tab pos="6289560" algn="l"/>
        <a:tab pos="6738840" algn="l"/>
        <a:tab pos="7188120" algn="l"/>
        <a:tab pos="7637400" algn="l"/>
        <a:tab pos="8086679" algn="l"/>
        <a:tab pos="8535960" algn="l"/>
        <a:tab pos="8985240" algn="l"/>
      </a:tabLst>
      <a:defRPr lang="de-DE" sz="1200" b="0" i="0" u="none" strike="noStrike" baseline="0">
        <a:ln>
          <a:noFill/>
        </a:ln>
        <a:solidFill>
          <a:srgbClr val="000000"/>
        </a:solidFill>
        <a:latin typeface="Times New Roman" pitchFamily="18"/>
        <a:cs typeface="Helvetica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1525" cy="40068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164411-04B2-4615-9FCF-D4F73F357CF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040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4.xml"/><Relationship Id="rId7" Type="http://schemas.openxmlformats.org/officeDocument/2006/relationships/image" Target="../media/image3.jpeg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7" Type="http://schemas.openxmlformats.org/officeDocument/2006/relationships/image" Target="../media/image2.png"/><Relationship Id="rId2" Type="http://schemas.openxmlformats.org/officeDocument/2006/relationships/tags" Target="../tags/tag21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1.bin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2.bin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26.xml"/><Relationship Id="rId7" Type="http://schemas.openxmlformats.org/officeDocument/2006/relationships/image" Target="../media/image6.png"/><Relationship Id="rId2" Type="http://schemas.openxmlformats.org/officeDocument/2006/relationships/tags" Target="../tags/tag25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3.bin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7" Type="http://schemas.openxmlformats.org/officeDocument/2006/relationships/image" Target="../media/image2.png"/><Relationship Id="rId2" Type="http://schemas.openxmlformats.org/officeDocument/2006/relationships/tags" Target="../tags/tag5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7" Type="http://schemas.openxmlformats.org/officeDocument/2006/relationships/image" Target="../media/image2.png"/><Relationship Id="rId2" Type="http://schemas.openxmlformats.org/officeDocument/2006/relationships/tags" Target="../tags/tag7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10.xml"/><Relationship Id="rId7" Type="http://schemas.openxmlformats.org/officeDocument/2006/relationships/image" Target="../media/image5.jpg"/><Relationship Id="rId2" Type="http://schemas.openxmlformats.org/officeDocument/2006/relationships/tags" Target="../tags/tag9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7" Type="http://schemas.openxmlformats.org/officeDocument/2006/relationships/image" Target="../media/image2.png"/><Relationship Id="rId2" Type="http://schemas.openxmlformats.org/officeDocument/2006/relationships/tags" Target="../tags/tag13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7.bin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8.bin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7" Type="http://schemas.openxmlformats.org/officeDocument/2006/relationships/image" Target="../media/image2.png"/><Relationship Id="rId2" Type="http://schemas.openxmlformats.org/officeDocument/2006/relationships/tags" Target="../tags/tag17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9.bin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0.bin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D14543A6-537F-4089-9A3E-E7BD17CFC5C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9951815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90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EC58F9BB-37A4-4F8E-ACE4-B023CD458C2A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de-DE" sz="60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E8D1866-871B-43A1-AE2E-1D87994570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088" b="11906"/>
          <a:stretch/>
        </p:blipFill>
        <p:spPr>
          <a:xfrm>
            <a:off x="3413" y="330369"/>
            <a:ext cx="12188952" cy="6527631"/>
          </a:xfrm>
          <a:prstGeom prst="rect">
            <a:avLst/>
          </a:prstGeom>
        </p:spPr>
      </p:pic>
      <p:sp>
        <p:nvSpPr>
          <p:cNvPr id="11" name="Freihandform: Form 2">
            <a:extLst>
              <a:ext uri="{FF2B5EF4-FFF2-40B4-BE49-F238E27FC236}">
                <a16:creationId xmlns:a16="http://schemas.microsoft.com/office/drawing/2014/main" id="{59723EE7-2D9E-40C5-9DB4-01066F2C69FB}"/>
              </a:ext>
            </a:extLst>
          </p:cNvPr>
          <p:cNvSpPr/>
          <p:nvPr userDrawn="1"/>
        </p:nvSpPr>
        <p:spPr>
          <a:xfrm>
            <a:off x="0" y="-1"/>
            <a:ext cx="12193559" cy="2801073"/>
          </a:xfrm>
          <a:custGeom>
            <a:avLst>
              <a:gd name="f0" fmla="val 13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CD7C712E-2F70-42A6-A52D-D9653144A8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255000" y="6461761"/>
            <a:ext cx="3597910" cy="200376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9" name="Picture 8" descr="A picture containing building&#10;&#10;Description automatically generated">
            <a:extLst>
              <a:ext uri="{FF2B5EF4-FFF2-40B4-BE49-F238E27FC236}">
                <a16:creationId xmlns:a16="http://schemas.microsoft.com/office/drawing/2014/main" id="{D95D9418-0F89-4432-A265-96ECB2157CAF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10823" y="786066"/>
            <a:ext cx="1371942" cy="122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992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und Text (Variante 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A04A1A60-F6CA-4327-B13E-F91E1552BEF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13478624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57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CAE9E515-2F28-41DC-BFAE-E2DAEC28DE8A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0130A2B9-13B3-435E-B671-552BAB16C0DB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E8E1DC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23" name="Bildplatzhalter 5">
            <a:extLst>
              <a:ext uri="{FF2B5EF4-FFF2-40B4-BE49-F238E27FC236}">
                <a16:creationId xmlns:a16="http://schemas.microsoft.com/office/drawing/2014/main" id="{EC02C137-EF2A-4A7F-B93D-236E35730E4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1223965"/>
            <a:ext cx="12193588" cy="2740786"/>
          </a:xfrm>
          <a:solidFill>
            <a:schemeClr val="accent2">
              <a:alpha val="76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err="1"/>
              <a:t>Bildplatzhalter</a:t>
            </a:r>
            <a:r>
              <a:rPr lang="en-GB" dirty="0"/>
              <a:t> – </a:t>
            </a:r>
            <a:r>
              <a:rPr lang="en-GB" dirty="0" err="1"/>
              <a:t>ggf</a:t>
            </a:r>
            <a:r>
              <a:rPr lang="en-GB" dirty="0"/>
              <a:t>. </a:t>
            </a:r>
            <a:r>
              <a:rPr lang="en-GB" dirty="0" err="1"/>
              <a:t>löschen</a:t>
            </a:r>
            <a:endParaRPr lang="en-GB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A9FC0CC-9033-4D8A-A6BC-A002B24C0BD2}"/>
              </a:ext>
            </a:extLst>
          </p:cNvPr>
          <p:cNvGrpSpPr/>
          <p:nvPr userDrawn="1"/>
        </p:nvGrpSpPr>
        <p:grpSpPr>
          <a:xfrm>
            <a:off x="-105798" y="3964785"/>
            <a:ext cx="12465438" cy="3079164"/>
            <a:chOff x="-105798" y="3964785"/>
            <a:chExt cx="12465438" cy="3079164"/>
          </a:xfrm>
          <a:solidFill>
            <a:schemeClr val="bg1"/>
          </a:solidFill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0B9FC7D-7671-4359-868C-C18751149F40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C7579E3-F175-4297-A6C3-5E9519499DE0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01C1388-D348-4EFE-BB0A-2538F0008C56}"/>
                </a:ext>
              </a:extLst>
            </p:cNvPr>
            <p:cNvCxnSpPr>
              <a:stCxn id="13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184C34E-E1B6-4430-AC8C-320A45C50A02}"/>
                </a:ext>
              </a:extLst>
            </p:cNvPr>
            <p:cNvCxnSpPr>
              <a:cxnSpLocks/>
              <a:endCxn id="13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EC5E628-AC25-45A9-BC32-6FB82C2DD70C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D03EF75-8E6F-492B-9C80-29C114C036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3964785"/>
              <a:ext cx="1023623" cy="126581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9FCBD96-5C9A-4FCF-B7F5-23C75481F67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CCAE83F-C8C0-48C7-9BDF-8F066C3A5F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37E2913-91A6-47CD-96F6-AF7139995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946733"/>
            <a:ext cx="3705542" cy="769441"/>
          </a:xfr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indent="0" algn="l">
              <a:buFont typeface="Arial" panose="020B0604020202020204" pitchFamily="34" charset="0"/>
              <a:buNone/>
              <a:defRPr lang="de-DE" kern="0" dirty="0">
                <a:solidFill>
                  <a:schemeClr val="accent2"/>
                </a:solidFill>
                <a:ea typeface="+mn-ea"/>
              </a:defRPr>
            </a:lvl1pPr>
          </a:lstStyle>
          <a:p>
            <a:pPr lvl="0" defTabSz="914400" eaLnBrk="1" latinLnBrk="0"/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75728D-E669-449B-AEB3-9AC3A288A0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AC4F1E0-5DE6-4A2B-BD02-9129EACDDD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4409954"/>
            <a:ext cx="10261600" cy="1719384"/>
          </a:xfrm>
        </p:spPr>
        <p:txBody>
          <a:bodyPr/>
          <a:lstStyle>
            <a:lvl1pPr>
              <a:defRPr sz="1800" b="0">
                <a:solidFill>
                  <a:schemeClr val="accent2"/>
                </a:solidFill>
              </a:defRPr>
            </a:lvl1pPr>
            <a:lvl2pPr>
              <a:defRPr sz="1800" b="0">
                <a:solidFill>
                  <a:schemeClr val="accent2"/>
                </a:solidFill>
              </a:defRPr>
            </a:lvl2pPr>
            <a:lvl3pPr>
              <a:defRPr sz="1800" b="0">
                <a:solidFill>
                  <a:schemeClr val="accent2"/>
                </a:solidFill>
              </a:defRPr>
            </a:lvl3pPr>
            <a:lvl4pPr>
              <a:defRPr sz="1800" b="0"/>
            </a:lvl4pPr>
            <a:lvl5pPr>
              <a:defRPr sz="18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22" name="Picture 2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2202BDBF-E0F4-420D-A674-ED627E9B1DF6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960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Text (Variante 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0796E430-E199-42D1-B750-00CFE32E27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1525245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49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D72C0A64-6206-47F9-B774-144C1A5CFA27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Bildplatzhalter 5">
            <a:extLst>
              <a:ext uri="{FF2B5EF4-FFF2-40B4-BE49-F238E27FC236}">
                <a16:creationId xmlns:a16="http://schemas.microsoft.com/office/drawing/2014/main" id="{8A3E5293-193E-4B93-B263-4B5F18B6463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223963"/>
            <a:ext cx="5400720" cy="5634037"/>
          </a:xfrm>
          <a:solidFill>
            <a:schemeClr val="accent2">
              <a:alpha val="76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BF67F5-C9FB-4443-A3BF-5AD5D375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6000" y="1946735"/>
            <a:ext cx="5413338" cy="78630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EA2EC6-426A-4C23-8F5B-477952BFCF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1ABBD5B-16B2-4EE3-AEE1-1DEF4D8004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96000" y="3033713"/>
            <a:ext cx="5413338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868272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2BEA0F-D748-4945-B265-C1D001BBF3C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1495604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67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96D9E8A8-96EC-45DC-98B9-24C93A48DEF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3BFE3B-ABB1-4EA4-A211-413BCDDCD3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/>
          <a:srcRect l="14487" t="34330" r="14457" b="10465"/>
          <a:stretch/>
        </p:blipFill>
        <p:spPr>
          <a:xfrm>
            <a:off x="4611" y="0"/>
            <a:ext cx="12188977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53EF863-8B2B-47E2-B003-6FE342397862}"/>
              </a:ext>
            </a:extLst>
          </p:cNvPr>
          <p:cNvSpPr txBox="1">
            <a:spLocks/>
          </p:cNvSpPr>
          <p:nvPr userDrawn="1"/>
        </p:nvSpPr>
        <p:spPr>
          <a:xfrm>
            <a:off x="947738" y="3565463"/>
            <a:ext cx="10261600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marR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solidFill>
                  <a:schemeClr val="bg1"/>
                </a:solidFill>
                <a:latin typeface="Arial" pitchFamily="18"/>
                <a:cs typeface="Arial" pitchFamily="18"/>
              </a:defRPr>
            </a:lvl1pPr>
          </a:lstStyle>
          <a:p>
            <a:r>
              <a:rPr lang="de-DE" sz="2000" kern="0" dirty="0">
                <a:solidFill>
                  <a:schemeClr val="bg1"/>
                </a:solidFill>
              </a:rPr>
              <a:t>VIELEN DANK FÜR IHRE AUFMERKSAMKEIT.</a:t>
            </a:r>
          </a:p>
        </p:txBody>
      </p:sp>
    </p:spTree>
    <p:extLst>
      <p:ext uri="{BB962C8B-B14F-4D97-AF65-F5344CB8AC3E}">
        <p14:creationId xmlns:p14="http://schemas.microsoft.com/office/powerpoint/2010/main" val="970414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(dunke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BBD0E80A-4A08-4CA9-A51F-C439E2C2901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42526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47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6D12DEDE-2F3C-4CD4-9A94-EF7BDD02606D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Freihandform: Form 4">
            <a:extLst>
              <a:ext uri="{FF2B5EF4-FFF2-40B4-BE49-F238E27FC236}">
                <a16:creationId xmlns:a16="http://schemas.microsoft.com/office/drawing/2014/main" id="{B2F63660-DA86-4B29-BD7F-0791D0F28499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333333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D44B7D1-B6DF-44B2-AF37-5E979F0B5FB7}"/>
              </a:ext>
            </a:extLst>
          </p:cNvPr>
          <p:cNvGrpSpPr/>
          <p:nvPr userDrawn="1"/>
        </p:nvGrpSpPr>
        <p:grpSpPr>
          <a:xfrm>
            <a:off x="-105798" y="1166741"/>
            <a:ext cx="12465438" cy="5877208"/>
            <a:chOff x="-105798" y="1166741"/>
            <a:chExt cx="12465438" cy="5877208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DE7E0BE-167C-4C7B-A2A1-F1339E406305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6EB918E-A3FD-45E0-B11E-6CD826FDCB6F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74274AF-5F88-498F-B26C-8DE500443544}"/>
                </a:ext>
              </a:extLst>
            </p:cNvPr>
            <p:cNvCxnSpPr>
              <a:stCxn id="11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B476013-EC7F-40C2-8985-4DC79CD60CDF}"/>
                </a:ext>
              </a:extLst>
            </p:cNvPr>
            <p:cNvCxnSpPr>
              <a:cxnSpLocks/>
              <a:endCxn id="11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70B9D25-24B0-4271-B2A3-F27860ACE121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6529AF9-83A7-4A29-B985-36839BE51A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1166741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BE0219E-B19A-4B47-AD0E-325B2E1DB7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D76657F-459E-4991-8FEB-7DF8E02BF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78A1E2-B266-4C5C-9038-BF140B63D9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DE74EA9-174C-457F-9438-AACACFE9A0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pic>
        <p:nvPicPr>
          <p:cNvPr id="18" name="Picture 17" descr="A picture containing building&#10;&#10;Description automatically generated">
            <a:extLst>
              <a:ext uri="{FF2B5EF4-FFF2-40B4-BE49-F238E27FC236}">
                <a16:creationId xmlns:a16="http://schemas.microsoft.com/office/drawing/2014/main" id="{007C7A14-75ED-462A-8C29-78404B6D593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672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– Zwei Head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5FC1FBC5-FA0E-4AA6-A1CC-83136BC436E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46624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72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FBEF2925-1490-4BBB-95A6-386EAD1D2EB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Freihandform: Form 4">
            <a:extLst>
              <a:ext uri="{FF2B5EF4-FFF2-40B4-BE49-F238E27FC236}">
                <a16:creationId xmlns:a16="http://schemas.microsoft.com/office/drawing/2014/main" id="{ECBF5769-E800-4C5F-AEE0-ABFA36815E26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B89F4BA-2D89-4650-AD36-7CF36C2E174B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D65BF82-F093-4C2D-8D09-596318DC6138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05F3245-BC3A-484D-98AA-E342D96AD444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59AA07D-9E1B-4E07-9CFD-2B64E35DD36D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2567DBE-FA7E-4482-B2B1-1386BEEB33E0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6DC5BCF-FEC4-43C6-86A9-99196B1F507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E126266-41D0-47A5-9EA9-AC5B08527E1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1F35310-9150-47D8-BE1A-82B5799F59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8B3652-095C-471A-A60B-C7BC05D6D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4008CF-8A94-4D00-A56B-0B2963AB29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Coding Akademie München GmbH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6ECCE352-32A7-4BAA-9224-B1CF399503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4"/>
            <a:ext cx="10261600" cy="7994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EF7E0732-50F1-4773-9628-193EA0BBFD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47738" y="5329856"/>
            <a:ext cx="10261600" cy="7994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63748DDE-C0C0-4535-96AC-601746B0A24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7738" y="4543195"/>
            <a:ext cx="10261600" cy="410530"/>
          </a:xfrm>
        </p:spPr>
        <p:txBody>
          <a:bodyPr>
            <a:spAutoFit/>
          </a:bodyPr>
          <a:lstStyle>
            <a:lvl1pPr>
              <a:spcAft>
                <a:spcPts val="0"/>
              </a:spcAft>
              <a:defRPr sz="2500" cap="all" baseline="0">
                <a:solidFill>
                  <a:schemeClr val="bg2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22" name="Picture 2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B17EF088-183B-478E-9448-D43BBC0A864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5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und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3B23B5A8-D5FC-4407-A2A2-C3481861E3D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7124610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86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B8FCC894-EC3C-4D43-8836-DDF70355D8B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1" name="Picture 10" descr="A person flying through the air on a snow covered mountain&#10;&#10;Description automatically generated">
            <a:extLst>
              <a:ext uri="{FF2B5EF4-FFF2-40B4-BE49-F238E27FC236}">
                <a16:creationId xmlns:a16="http://schemas.microsoft.com/office/drawing/2014/main" id="{5810151F-6DAF-4E76-BF6A-61CBC2BE41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6822"/>
          <a:stretch/>
        </p:blipFill>
        <p:spPr>
          <a:xfrm>
            <a:off x="0" y="1224000"/>
            <a:ext cx="12193588" cy="5634000"/>
          </a:xfrm>
          <a:prstGeom prst="rect">
            <a:avLst/>
          </a:prstGeom>
        </p:spPr>
      </p:pic>
      <p:sp>
        <p:nvSpPr>
          <p:cNvPr id="5" name="Freihandform: Form 2">
            <a:extLst>
              <a:ext uri="{FF2B5EF4-FFF2-40B4-BE49-F238E27FC236}">
                <a16:creationId xmlns:a16="http://schemas.microsoft.com/office/drawing/2014/main" id="{2691C14E-39AF-4132-8C91-12542F1EF30A}"/>
              </a:ext>
            </a:extLst>
          </p:cNvPr>
          <p:cNvSpPr/>
          <p:nvPr userDrawn="1"/>
        </p:nvSpPr>
        <p:spPr>
          <a:xfrm>
            <a:off x="0" y="0"/>
            <a:ext cx="12193559" cy="1224000"/>
          </a:xfrm>
          <a:custGeom>
            <a:avLst>
              <a:gd name="f0" fmla="val 28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C0602B-2707-413D-BC93-3258944F80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2" name="Picture 1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7672403B-842A-49C6-8BEB-4D6B518EBD9F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B1ACA0BD-5512-4562-97BF-68ECC8FD9F4D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303BB8C-41AF-4F2C-8E7B-2454DA7D49E3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BCDE6DD-93E6-4C00-AF79-FD68949134B3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1EFFD12-5E8B-4A06-BF8C-ED119969A616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874F66-3BEA-4515-AB65-E271139BDA61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B75179D-9B26-4C80-8052-97E1D0FB814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130ABBE-6CA5-41C3-B26A-28B3E76101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E4B0BA7-9C00-43BF-A992-242B81C18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B4E6DFDD-3D97-4EC1-BAC1-AFC3E87A1A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223963"/>
            <a:ext cx="12193588" cy="5634037"/>
          </a:xfrm>
          <a:solidFill>
            <a:schemeClr val="accent2">
              <a:alpha val="20000"/>
            </a:schemeClr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 err="1"/>
              <a:t>Bildplatzhalter</a:t>
            </a:r>
            <a:r>
              <a:rPr lang="en-GB" dirty="0"/>
              <a:t> – </a:t>
            </a:r>
            <a:r>
              <a:rPr lang="en-GB" dirty="0" err="1"/>
              <a:t>Neues</a:t>
            </a:r>
            <a:r>
              <a:rPr lang="en-GB" dirty="0"/>
              <a:t> Bild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einfügen</a:t>
            </a:r>
            <a:r>
              <a:rPr lang="en-GB" dirty="0"/>
              <a:t>, </a:t>
            </a:r>
            <a:r>
              <a:rPr lang="en-GB" dirty="0" err="1"/>
              <a:t>oder</a:t>
            </a:r>
            <a:r>
              <a:rPr lang="en-GB" dirty="0"/>
              <a:t> </a:t>
            </a:r>
            <a:r>
              <a:rPr lang="en-GB" dirty="0" err="1"/>
              <a:t>löschen</a:t>
            </a:r>
            <a:r>
              <a:rPr lang="en-GB" dirty="0"/>
              <a:t> falls </a:t>
            </a:r>
            <a:r>
              <a:rPr lang="en-GB" dirty="0" err="1"/>
              <a:t>festes</a:t>
            </a:r>
            <a:r>
              <a:rPr lang="en-GB" dirty="0"/>
              <a:t> </a:t>
            </a:r>
            <a:r>
              <a:rPr lang="en-GB" dirty="0" err="1"/>
              <a:t>Hintergrundbild</a:t>
            </a:r>
            <a:r>
              <a:rPr lang="en-GB" dirty="0"/>
              <a:t> </a:t>
            </a:r>
            <a:r>
              <a:rPr lang="en-GB" dirty="0" err="1"/>
              <a:t>gewünscht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237288-69B6-4DA0-BD7E-BD7A01D3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3848400"/>
            <a:ext cx="5782197" cy="3852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53679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mit Störer - dunk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EC1F08ED-317F-4C8E-8AC5-3645E773030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50519270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20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 hidden="1">
            <a:extLst>
              <a:ext uri="{FF2B5EF4-FFF2-40B4-BE49-F238E27FC236}">
                <a16:creationId xmlns:a16="http://schemas.microsoft.com/office/drawing/2014/main" id="{EA445690-D26D-440C-9D0E-F82F09C82CE1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5149056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7AC7325-61E4-4525-94CC-1AA9B69662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59640" y="3033713"/>
            <a:ext cx="3779640" cy="917513"/>
          </a:xfrm>
          <a:solidFill>
            <a:schemeClr val="accent6"/>
          </a:solidFill>
        </p:spPr>
        <p:txBody>
          <a:bodyPr lIns="180000" tIns="180000" rIns="180000" bIns="180000">
            <a:spAutoFit/>
          </a:bodyPr>
          <a:lstStyle>
            <a:lvl1pPr marL="263525" indent="-263525">
              <a:buFont typeface="Symbol" panose="05050102010706020507" pitchFamily="18" charset="2"/>
              <a:buChar char="·"/>
              <a:tabLst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b="1">
                <a:solidFill>
                  <a:schemeClr val="tx1"/>
                </a:solidFill>
              </a:defRPr>
            </a:lvl1pPr>
            <a:lvl2pPr marL="0" indent="0">
              <a:buFont typeface="Symbol" panose="05050102010706020507" pitchFamily="18" charset="2"/>
              <a:buNone/>
              <a:defRPr b="1"/>
            </a:lvl2pPr>
            <a:lvl3pPr marL="357188" indent="-179388">
              <a:buFont typeface="Symbol" panose="05050102010706020507" pitchFamily="18" charset="2"/>
              <a:buChar char="·"/>
              <a:defRPr b="1"/>
            </a:lvl3pPr>
            <a:lvl4pPr marL="536575" indent="-179388">
              <a:buFont typeface="Symbol" panose="05050102010706020507" pitchFamily="18" charset="2"/>
              <a:buChar char="·"/>
              <a:defRPr b="1"/>
            </a:lvl4pPr>
            <a:lvl5pPr marL="714375" indent="-179388">
              <a:buFont typeface="Symbol" panose="05050102010706020507" pitchFamily="18" charset="2"/>
              <a:buChar char="·"/>
              <a:defRPr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3366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e mit Störer -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1" hidden="1">
            <a:extLst>
              <a:ext uri="{FF2B5EF4-FFF2-40B4-BE49-F238E27FC236}">
                <a16:creationId xmlns:a16="http://schemas.microsoft.com/office/drawing/2014/main" id="{A78F2F31-45DA-4D1C-8AE7-0F558171EB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6263800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510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4482E814-A6FD-49BA-91D3-B4D306E6C576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Freihandform: Form 4">
            <a:extLst>
              <a:ext uri="{FF2B5EF4-FFF2-40B4-BE49-F238E27FC236}">
                <a16:creationId xmlns:a16="http://schemas.microsoft.com/office/drawing/2014/main" id="{2259AF66-F934-4705-8A7D-E43035AD9C52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E8E1DC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ED4B59-3EC5-4E5F-A4DB-BFA6968AC7A1}"/>
              </a:ext>
            </a:extLst>
          </p:cNvPr>
          <p:cNvGrpSpPr/>
          <p:nvPr userDrawn="1"/>
        </p:nvGrpSpPr>
        <p:grpSpPr>
          <a:xfrm>
            <a:off x="-105798" y="1166741"/>
            <a:ext cx="12465438" cy="5877208"/>
            <a:chOff x="-105798" y="1166741"/>
            <a:chExt cx="12465438" cy="5877208"/>
          </a:xfrm>
          <a:solidFill>
            <a:schemeClr val="bg1"/>
          </a:solidFill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ED14F64-9F1E-40B2-978E-B8A78804FD60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CD5D8A4-502D-4DB9-8FB4-2C7B25F1C9B5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6CB8F2C-4588-48BF-B7A8-4DAF56FBA0CC}"/>
                </a:ext>
              </a:extLst>
            </p:cNvPr>
            <p:cNvCxnSpPr>
              <a:stCxn id="20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AB27FD-858F-42A2-B632-F23226412071}"/>
                </a:ext>
              </a:extLst>
            </p:cNvPr>
            <p:cNvCxnSpPr>
              <a:cxnSpLocks/>
              <a:endCxn id="20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67EB2BE-5AD5-4DA8-B914-2997651CA88C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CA2E591-9A1D-4746-8562-7936560B2E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1166741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20F3718-7CC4-47F1-B043-91C3F16D1F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1848609-C511-4866-BE4F-81851EE90F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5149056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7AC7325-61E4-4525-94CC-1AA9B69662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199279" y="3037872"/>
            <a:ext cx="3240000" cy="723900"/>
          </a:xfrm>
          <a:solidFill>
            <a:schemeClr val="accent6"/>
          </a:solidFill>
        </p:spPr>
        <p:txBody>
          <a:bodyPr lIns="180000" tIns="180000" rIns="180000" bIns="180000" anchor="ctr"/>
          <a:lstStyle>
            <a:lvl1pPr marL="0" indent="0" algn="ctr">
              <a:buFont typeface="Symbol" panose="05050102010706020507" pitchFamily="18" charset="2"/>
              <a:buNone/>
              <a:tabLst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b="0" cap="all" baseline="0">
                <a:solidFill>
                  <a:schemeClr val="tx1"/>
                </a:solidFill>
              </a:defRPr>
            </a:lvl1pPr>
            <a:lvl2pPr marL="0" indent="0">
              <a:buFont typeface="Symbol" panose="05050102010706020507" pitchFamily="18" charset="2"/>
              <a:buNone/>
              <a:defRPr b="1"/>
            </a:lvl2pPr>
            <a:lvl3pPr marL="357188" indent="-179388">
              <a:buFont typeface="Symbol" panose="05050102010706020507" pitchFamily="18" charset="2"/>
              <a:buChar char="·"/>
              <a:defRPr b="1"/>
            </a:lvl3pPr>
            <a:lvl4pPr marL="536575" indent="-179388">
              <a:buFont typeface="Symbol" panose="05050102010706020507" pitchFamily="18" charset="2"/>
              <a:buChar char="·"/>
              <a:defRPr b="1"/>
            </a:lvl4pPr>
            <a:lvl5pPr marL="714375" indent="-179388">
              <a:buFont typeface="Symbol" panose="05050102010706020507" pitchFamily="18" charset="2"/>
              <a:buChar char="·"/>
              <a:defRPr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7" name="Picture 26" descr="A picture containing building&#10;&#10;Description automatically generated">
            <a:extLst>
              <a:ext uri="{FF2B5EF4-FFF2-40B4-BE49-F238E27FC236}">
                <a16:creationId xmlns:a16="http://schemas.microsoft.com/office/drawing/2014/main" id="{E65CBDFF-84C3-4684-A50D-76C6683593B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0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rbvariante - m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514BCCB-E2E0-4EE9-A123-ABB6E55B6AF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233082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2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297B4AD9-4DE7-46FC-A5D7-6F124040335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0672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-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43190AF5-C961-40FF-8EB4-96F563C5BED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983611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32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49B6C2CC-4A7A-4C4A-8528-B06D11CB5EA7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Freihandform: Form 4">
            <a:extLst>
              <a:ext uri="{FF2B5EF4-FFF2-40B4-BE49-F238E27FC236}">
                <a16:creationId xmlns:a16="http://schemas.microsoft.com/office/drawing/2014/main" id="{1FFA70C8-BDD8-4F96-BB91-D62CB6489419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F7F5F1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B25356C-D8D2-4B4C-8C10-C5DAE4277BB8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D8B6C6F-FD14-4AF5-8AF1-B567B864897B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3CFBA0F-8272-4470-9F99-8A1B309C6BF7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F0D158A-F271-48D6-9CA0-F2C098B8ED72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1CC215C-B987-401B-8744-8380D56694E7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E68BD5F-CEB8-4E9A-BC4C-57C77B94D76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EDC2362-E7FA-4821-BFD9-65D60ED6D9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A8D35AD-0DD7-4201-9712-1F19EDE77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pic>
        <p:nvPicPr>
          <p:cNvPr id="16" name="Picture 15" descr="A picture containing building&#10;&#10;Description automatically generated">
            <a:extLst>
              <a:ext uri="{FF2B5EF4-FFF2-40B4-BE49-F238E27FC236}">
                <a16:creationId xmlns:a16="http://schemas.microsoft.com/office/drawing/2014/main" id="{27F739B9-9923-4D66-8BF6-65169106C0B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607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6FE87AE4-D3DA-4B94-B821-B1DA0E7514D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4591586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70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270E5995-725E-46B2-BEFB-11F2FE918D24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spcAft>
                <a:spcPts val="0"/>
              </a:spcAft>
              <a:defRPr>
                <a:solidFill>
                  <a:schemeClr val="accent2"/>
                </a:solidFill>
              </a:defRPr>
            </a:lvl1pPr>
            <a:lvl2pPr marL="0" indent="0">
              <a:spcAft>
                <a:spcPts val="0"/>
              </a:spcAft>
              <a:buNone/>
              <a:defRPr b="1">
                <a:solidFill>
                  <a:srgbClr val="85850C"/>
                </a:solidFill>
              </a:defRPr>
            </a:lvl2pPr>
            <a:lvl3pPr marL="0" indent="0">
              <a:spcAft>
                <a:spcPts val="0"/>
              </a:spcAft>
              <a:buNone/>
              <a:defRPr b="1">
                <a:solidFill>
                  <a:srgbClr val="010180"/>
                </a:solidFill>
              </a:defRPr>
            </a:lvl3pPr>
            <a:lvl4pPr marL="0" indent="0">
              <a:spcAft>
                <a:spcPts val="0"/>
              </a:spcAft>
              <a:buNone/>
              <a:defRPr b="1">
                <a:solidFill>
                  <a:srgbClr val="1D8748"/>
                </a:solidFill>
              </a:defRPr>
            </a:lvl4pPr>
            <a:lvl5pPr marL="0" indent="0">
              <a:spcAft>
                <a:spcPts val="0"/>
              </a:spcAft>
              <a:buNone/>
              <a:defRPr b="1">
                <a:solidFill>
                  <a:srgbClr val="660E7A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1180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F713C047-2ADE-439A-83F7-6E448A43048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5"/>
            </p:custDataLst>
            <p:extLst>
              <p:ext uri="{D42A27DB-BD31-4B8C-83A1-F6EECF244321}">
                <p14:modId xmlns:p14="http://schemas.microsoft.com/office/powerpoint/2010/main" val="35856628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3" name="think-cell Folie" r:id="rId16" imgW="384" imgH="385" progId="TCLayout.ActiveDocument.1">
                  <p:embed/>
                </p:oleObj>
              </mc:Choice>
              <mc:Fallback>
                <p:oleObj name="think-cell Folie" r:id="rId16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ihandform: Form 4">
            <a:extLst>
              <a:ext uri="{FF2B5EF4-FFF2-40B4-BE49-F238E27FC236}">
                <a16:creationId xmlns:a16="http://schemas.microsoft.com/office/drawing/2014/main" id="{4A3589D5-607C-4D6E-8248-115FA608F14C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D3C9CB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6B986D7-3B08-4425-AB92-40445ED3FF1A}"/>
              </a:ext>
            </a:extLst>
          </p:cNvPr>
          <p:cNvGrpSpPr/>
          <p:nvPr userDrawn="1"/>
        </p:nvGrpSpPr>
        <p:grpSpPr>
          <a:xfrm>
            <a:off x="2278857" y="654309"/>
            <a:ext cx="10332346" cy="5475411"/>
            <a:chOff x="2278857" y="654309"/>
            <a:chExt cx="10332346" cy="5475411"/>
          </a:xfrm>
          <a:solidFill>
            <a:schemeClr val="bg1"/>
          </a:solidFill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F70329B1-9ABB-4491-A67B-61E401889D2A}"/>
                </a:ext>
              </a:extLst>
            </p:cNvPr>
            <p:cNvSpPr/>
            <p:nvPr/>
          </p:nvSpPr>
          <p:spPr>
            <a:xfrm rot="10800000" flipH="1">
              <a:off x="10370362" y="2840217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DFE0E4A-96B5-412C-ACCF-E2A26233BC1C}"/>
                </a:ext>
              </a:extLst>
            </p:cNvPr>
            <p:cNvSpPr/>
            <p:nvPr/>
          </p:nvSpPr>
          <p:spPr>
            <a:xfrm rot="10800000" flipH="1">
              <a:off x="7066731" y="203746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3807D29-5605-4A8A-A03F-19CE51E885B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78857" y="919541"/>
              <a:ext cx="10332346" cy="250872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961FE35-FD8C-44EB-9E8B-4B43BBCEE5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97836" y="654309"/>
              <a:ext cx="1857530" cy="1432701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F9E606D-54C3-4A25-9380-E17BBDA47370}"/>
                </a:ext>
              </a:extLst>
            </p:cNvPr>
            <p:cNvCxnSpPr>
              <a:cxnSpLocks/>
            </p:cNvCxnSpPr>
            <p:nvPr/>
          </p:nvCxnSpPr>
          <p:spPr>
            <a:xfrm>
              <a:off x="10443574" y="2915742"/>
              <a:ext cx="1856895" cy="321397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265DD6B-71A9-44A2-B33F-074E2EFD68BD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0421074" y="919541"/>
              <a:ext cx="824776" cy="1975455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1636007-9D40-4683-954B-F928064390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7738" y="1946734"/>
            <a:ext cx="10261600" cy="38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/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4AB751-5A0A-46E8-B811-8002F3A339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47738" y="3045240"/>
            <a:ext cx="10261600" cy="3084480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C516D3-833B-4B45-ADCD-38B4401B723C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8255000" y="6516880"/>
            <a:ext cx="3597910" cy="1145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0" compatLnSpc="1">
            <a:sp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800" b="0" i="0" u="none" strike="noStrike" baseline="0">
                <a:solidFill>
                  <a:schemeClr val="tx1"/>
                </a:solidFill>
                <a:latin typeface="Arial" pitchFamily="18"/>
                <a:ea typeface="Arial" pitchFamily="18"/>
                <a:cs typeface="Arial" pitchFamily="18"/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6" name="Picture 15" descr="A picture containing building&#10;&#10;Description automatically generated">
            <a:extLst>
              <a:ext uri="{FF2B5EF4-FFF2-40B4-BE49-F238E27FC236}">
                <a16:creationId xmlns:a16="http://schemas.microsoft.com/office/drawing/2014/main" id="{B3B9930A-FBD6-4CB1-A2B6-788A2E5D998F}"/>
              </a:ext>
            </a:extLst>
          </p:cNvPr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7" r:id="rId3"/>
    <p:sldLayoutId id="2147483659" r:id="rId4"/>
    <p:sldLayoutId id="2147483660" r:id="rId5"/>
    <p:sldLayoutId id="2147483661" r:id="rId6"/>
    <p:sldLayoutId id="2147483658" r:id="rId7"/>
    <p:sldLayoutId id="2147483663" r:id="rId8"/>
    <p:sldLayoutId id="2147483662" r:id="rId9"/>
    <p:sldLayoutId id="2147483664" r:id="rId10"/>
    <p:sldLayoutId id="2147483665" r:id="rId11"/>
    <p:sldLayoutId id="2147483666" r:id="rId12"/>
  </p:sldLayoutIdLst>
  <p:hf sldNum="0" hdr="0" dt="0"/>
  <p:txStyles>
    <p:titleStyle>
      <a:lvl1pPr marL="0" marR="0" indent="0" algn="l" rtl="0" eaLnBrk="1" hangingPunct="1">
        <a:lnSpc>
          <a:spcPct val="100000"/>
        </a:lnSpc>
        <a:spcBef>
          <a:spcPts val="0"/>
        </a:spcBef>
        <a:spcAft>
          <a:spcPts val="0"/>
        </a:spcAft>
        <a:tabLst>
          <a:tab pos="0" algn="l"/>
          <a:tab pos="448919" algn="l"/>
          <a:tab pos="898199" algn="l"/>
          <a:tab pos="1347480" algn="l"/>
          <a:tab pos="1796760" algn="l"/>
          <a:tab pos="2246040" algn="l"/>
          <a:tab pos="2695320" algn="l"/>
          <a:tab pos="3144600" algn="l"/>
          <a:tab pos="3593880" algn="l"/>
          <a:tab pos="4043159" algn="l"/>
          <a:tab pos="4492440" algn="l"/>
          <a:tab pos="4941719" algn="l"/>
          <a:tab pos="5391000" algn="l"/>
          <a:tab pos="5840280" algn="l"/>
          <a:tab pos="6289560" algn="l"/>
          <a:tab pos="6738840" algn="l"/>
          <a:tab pos="7188120" algn="l"/>
          <a:tab pos="7637400" algn="l"/>
          <a:tab pos="8086679" algn="l"/>
          <a:tab pos="8535960" algn="l"/>
          <a:tab pos="8985240" algn="l"/>
        </a:tabLst>
        <a:defRPr lang="de-DE" sz="2500" b="0" i="0" u="none" strike="noStrike" cap="all" baseline="0">
          <a:ln>
            <a:noFill/>
          </a:ln>
          <a:solidFill>
            <a:schemeClr val="accent2"/>
          </a:solidFill>
          <a:latin typeface="Arial" pitchFamily="18"/>
          <a:cs typeface="Arial" pitchFamily="18"/>
        </a:defRPr>
      </a:lvl1pPr>
    </p:titleStyle>
    <p:bodyStyle>
      <a:lvl1pPr marL="0" marR="0" indent="0" algn="l" defTabSz="720725" rtl="0" eaLnBrk="1" hangingPunct="1">
        <a:lnSpc>
          <a:spcPct val="100000"/>
        </a:lnSpc>
        <a:spcBef>
          <a:spcPts val="0"/>
        </a:spcBef>
        <a:spcAft>
          <a:spcPts val="1287"/>
        </a:spcAft>
        <a:tabLst/>
        <a:defRPr lang="de-DE" sz="1800" b="0" i="0" u="none" strike="noStrike" baseline="0">
          <a:ln>
            <a:noFill/>
          </a:ln>
          <a:solidFill>
            <a:schemeClr val="accent2"/>
          </a:solidFill>
          <a:latin typeface="Arial" pitchFamily="18"/>
          <a:cs typeface="Arial" pitchFamily="18"/>
        </a:defRPr>
      </a:lvl1pPr>
      <a:lvl2pPr marL="179388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2pPr>
      <a:lvl3pPr marL="357188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3pPr>
      <a:lvl4pPr marL="536575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4pPr>
      <a:lvl5pPr marL="714375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97" userDrawn="1">
          <p15:clr>
            <a:srgbClr val="A4A3A4"/>
          </p15:clr>
        </p15:guide>
        <p15:guide id="2" orient="horz" pos="1911" userDrawn="1">
          <p15:clr>
            <a:srgbClr val="A4A3A4"/>
          </p15:clr>
        </p15:guide>
        <p15:guide id="3" pos="7061" userDrawn="1">
          <p15:clr>
            <a:srgbClr val="A4A3A4"/>
          </p15:clr>
        </p15:guide>
        <p15:guide id="4" orient="horz" pos="3861" userDrawn="1">
          <p15:clr>
            <a:srgbClr val="A4A3A4"/>
          </p15:clr>
        </p15:guide>
        <p15:guide id="6" orient="horz" pos="1224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tags" Target="../tags/tag28.xml"/><Relationship Id="rId7" Type="http://schemas.openxmlformats.org/officeDocument/2006/relationships/image" Target="../media/image1.emf"/><Relationship Id="rId2" Type="http://schemas.openxmlformats.org/officeDocument/2006/relationships/tags" Target="../tags/tag27.xml"/><Relationship Id="rId1" Type="http://schemas.openxmlformats.org/officeDocument/2006/relationships/vmlDrawing" Target="../drawings/vmlDrawing14.vml"/><Relationship Id="rId6" Type="http://schemas.openxmlformats.org/officeDocument/2006/relationships/oleObject" Target="../embeddings/oleObject14.bin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A997AEF-7910-46D0-8182-BC30310F3FD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9151304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15" name="think-cell Folie" r:id="rId6" imgW="384" imgH="385" progId="TCLayout.ActiveDocument.1">
                  <p:embed/>
                </p:oleObj>
              </mc:Choice>
              <mc:Fallback>
                <p:oleObj name="think-cell Folie" r:id="rId6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8A997AEF-7910-46D0-8182-BC30310F3F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08D8641-2053-4B4E-B6BC-402E1111459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2" name="Picture 11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C81105E8-5E28-4021-9BBD-1F579DB7F82E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313" r="192"/>
          <a:stretch/>
        </p:blipFill>
        <p:spPr>
          <a:xfrm flipH="1">
            <a:off x="0" y="1224000"/>
            <a:ext cx="12193588" cy="5634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71419-D5C7-452A-9540-A8C258EABB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Coding Akademie München GmbH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031A1A-4944-4E71-A4E8-DF91D488460E}"/>
              </a:ext>
            </a:extLst>
          </p:cNvPr>
          <p:cNvSpPr/>
          <p:nvPr/>
        </p:nvSpPr>
        <p:spPr>
          <a:xfrm>
            <a:off x="947739" y="1943100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7C5187-09E5-41F1-ACD6-FE83295297E6}"/>
              </a:ext>
            </a:extLst>
          </p:cNvPr>
          <p:cNvSpPr/>
          <p:nvPr/>
        </p:nvSpPr>
        <p:spPr>
          <a:xfrm rot="10800000">
            <a:off x="8985613" y="2757953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0CE84164-0D6F-499B-AE8D-C30748EA9EBB}"/>
              </a:ext>
            </a:extLst>
          </p:cNvPr>
          <p:cNvSpPr txBox="1">
            <a:spLocks/>
          </p:cNvSpPr>
          <p:nvPr/>
        </p:nvSpPr>
        <p:spPr>
          <a:xfrm>
            <a:off x="947739" y="3500646"/>
            <a:ext cx="10261599" cy="38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marR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</a:lstStyle>
          <a:p>
            <a:pPr algn="ctr"/>
            <a:r>
              <a:rPr lang="de-DE" kern="0" dirty="0">
                <a:solidFill>
                  <a:schemeClr val="bg1"/>
                </a:solidFill>
              </a:rPr>
              <a:t>Clean Code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8F149DC-631F-44B9-9CB7-50E9806E96BF}"/>
              </a:ext>
            </a:extLst>
          </p:cNvPr>
          <p:cNvSpPr txBox="1">
            <a:spLocks/>
          </p:cNvSpPr>
          <p:nvPr/>
        </p:nvSpPr>
        <p:spPr>
          <a:xfrm>
            <a:off x="947738" y="4074160"/>
            <a:ext cx="10261600" cy="1953578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65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kern="0" dirty="0">
                <a:solidFill>
                  <a:schemeClr val="bg1"/>
                </a:solidFill>
              </a:rPr>
              <a:t>Comments and Formatting</a:t>
            </a:r>
          </a:p>
        </p:txBody>
      </p:sp>
    </p:spTree>
    <p:extLst>
      <p:ext uri="{BB962C8B-B14F-4D97-AF65-F5344CB8AC3E}">
        <p14:creationId xmlns:p14="http://schemas.microsoft.com/office/powerpoint/2010/main" val="4071451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D51544-9692-46D2-A03A-98306566066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C14550-76B7-4BCD-A94C-BF89643AD5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// Multiply the seconds in a day times the days of work.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int </a:t>
            </a:r>
            <a:r>
              <a:rPr lang="en-US" sz="2400" dirty="0" err="1">
                <a:latin typeface="Consolas" panose="020B0609020204030204" pitchFamily="49" charset="0"/>
              </a:rPr>
              <a:t>duration_in_seconds</a:t>
            </a:r>
            <a:r>
              <a:rPr lang="en-US" sz="2400" dirty="0">
                <a:latin typeface="Consolas" panose="020B0609020204030204" pitchFamily="49" charset="0"/>
              </a:rPr>
              <a:t>{60 * 60 * 24 * </a:t>
            </a:r>
            <a:r>
              <a:rPr lang="en-US" sz="2400" dirty="0" err="1">
                <a:latin typeface="Consolas" panose="020B0609020204030204" pitchFamily="49" charset="0"/>
              </a:rPr>
              <a:t>days_of_work</a:t>
            </a:r>
            <a:r>
              <a:rPr lang="en-US" sz="2400" dirty="0">
                <a:latin typeface="Consolas" panose="020B0609020204030204" pitchFamily="49" charset="0"/>
              </a:rPr>
              <a:t>};</a:t>
            </a:r>
          </a:p>
          <a:p>
            <a:endParaRPr lang="en-US" sz="2400" dirty="0">
              <a:latin typeface="Consolas" panose="020B0609020204030204" pitchFamily="49" charset="0"/>
            </a:endParaRPr>
          </a:p>
          <a:p>
            <a:r>
              <a:rPr lang="en-US" sz="2400" dirty="0" err="1">
                <a:latin typeface="Consolas" panose="020B0609020204030204" pitchFamily="49" charset="0"/>
              </a:rPr>
              <a:t>constexpr</a:t>
            </a:r>
            <a:r>
              <a:rPr lang="en-US" sz="2400" dirty="0">
                <a:latin typeface="Consolas" panose="020B0609020204030204" pitchFamily="49" charset="0"/>
              </a:rPr>
              <a:t> int </a:t>
            </a:r>
            <a:r>
              <a:rPr lang="en-US" sz="2400" dirty="0" err="1">
                <a:latin typeface="Consolas" panose="020B0609020204030204" pitchFamily="49" charset="0"/>
              </a:rPr>
              <a:t>seconds_per_day</a:t>
            </a:r>
            <a:r>
              <a:rPr lang="en-US" sz="2400" dirty="0">
                <a:latin typeface="Consolas" panose="020B0609020204030204" pitchFamily="49" charset="0"/>
              </a:rPr>
              <a:t>{60 * 60 * 24};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int </a:t>
            </a:r>
            <a:r>
              <a:rPr lang="en-US" sz="2400" dirty="0" err="1">
                <a:latin typeface="Consolas" panose="020B0609020204030204" pitchFamily="49" charset="0"/>
              </a:rPr>
              <a:t>duration_in_seconds</a:t>
            </a:r>
            <a:r>
              <a:rPr lang="en-US" sz="2400" dirty="0">
                <a:latin typeface="Consolas" panose="020B0609020204030204" pitchFamily="49" charset="0"/>
              </a:rPr>
              <a:t>{</a:t>
            </a:r>
            <a:r>
              <a:rPr lang="en-US" sz="2400" dirty="0" err="1">
                <a:latin typeface="Consolas" panose="020B0609020204030204" pitchFamily="49" charset="0"/>
              </a:rPr>
              <a:t>seconds_per_day</a:t>
            </a:r>
            <a:r>
              <a:rPr lang="en-US" sz="2400" dirty="0">
                <a:latin typeface="Consolas" panose="020B0609020204030204" pitchFamily="49" charset="0"/>
              </a:rPr>
              <a:t> * </a:t>
            </a:r>
            <a:r>
              <a:rPr lang="en-US" sz="2400" dirty="0" err="1">
                <a:latin typeface="Consolas" panose="020B0609020204030204" pitchFamily="49" charset="0"/>
              </a:rPr>
              <a:t>days_of_work</a:t>
            </a:r>
            <a:r>
              <a:rPr lang="en-US" sz="2400" dirty="0">
                <a:latin typeface="Consolas" panose="020B0609020204030204" pitchFamily="49" charset="0"/>
              </a:rPr>
              <a:t>};</a:t>
            </a:r>
            <a:endParaRPr lang="en-DE" sz="2400" dirty="0"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492933-E2D6-42CC-9711-BC95BE01C80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7738" y="1946275"/>
            <a:ext cx="9313862" cy="3857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Explanatory Variables</a:t>
            </a:r>
            <a:endParaRPr lang="en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6850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EDC8-9F2E-4588-930A-192FD7DE8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Formatting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5A69AB-0E01-4112-83FE-3B6389A45C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3056D3-E650-4D78-A054-843AF2B98E5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vertical distance to express conceptual affinity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Keep the conventional order for placing instance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Keep related functions close together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 consistent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Use an automated code formatter </a:t>
            </a:r>
            <a:r>
              <a:rPr lang="en-US" dirty="0"/>
              <a:t>(preferably configured via .clang-format file for C++)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664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0326563-28E1-44C1-A726-FEE879589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</a:t>
            </a:r>
            <a:endParaRPr lang="en-DE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389C124-AB1F-4967-A662-58AFB3B34C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5403F2-DE80-44EF-8B7C-23930B06F5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Comments compensate for our failure to express ourselves in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Whenever you want to write a comment, check that you cannot do it in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possible, express yourself in code, not comments!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732691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4541ED-E6E3-48DC-AA9D-F2B71822F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Comments Fail</a:t>
            </a:r>
            <a:endParaRPr lang="en-DE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9262CD7-ADA1-4FF7-A99A-CBFFF238A0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40E9F7-34D0-40A0-B214-1E69EDC3F8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Comments are difficult to maintain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Therefore, they often lie</a:t>
            </a:r>
          </a:p>
          <a:p>
            <a:pPr marL="465138" lvl="1" indent="-285750">
              <a:buFont typeface="Arial" panose="020B0604020202020204" pitchFamily="34" charset="0"/>
              <a:buChar char="•"/>
            </a:pPr>
            <a:r>
              <a:rPr lang="en-US" dirty="0"/>
              <a:t>Don’t get changed when code gets updated</a:t>
            </a:r>
          </a:p>
          <a:p>
            <a:pPr marL="465138" lvl="1" indent="-285750">
              <a:buFont typeface="Arial" panose="020B0604020202020204" pitchFamily="34" charset="0"/>
              <a:buChar char="•"/>
            </a:pPr>
            <a:r>
              <a:rPr lang="en-US" dirty="0"/>
              <a:t>Don’t get moved when code gets moved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00770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D24A1F-CB2E-4BCE-9D1B-FB406A81968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7C9AFE-E943-46B2-96C5-139AF71D2A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416099"/>
            <a:ext cx="10261600" cy="3713240"/>
          </a:xfrm>
        </p:spPr>
        <p:txBody>
          <a:bodyPr/>
          <a:lstStyle/>
          <a:p>
            <a:r>
              <a:rPr lang="en-CA" dirty="0">
                <a:latin typeface="Consolas" panose="020B0609020204030204" pitchFamily="49" charset="0"/>
              </a:rPr>
              <a:t>// Check to see if the employee is eligible for full benefits</a:t>
            </a:r>
            <a:br>
              <a:rPr lang="en-CA" dirty="0">
                <a:latin typeface="Consolas" panose="020B0609020204030204" pitchFamily="49" charset="0"/>
              </a:rPr>
            </a:br>
            <a:r>
              <a:rPr lang="en-CA" dirty="0">
                <a:latin typeface="Consolas" panose="020B0609020204030204" pitchFamily="49" charset="0"/>
              </a:rPr>
              <a:t>if ((</a:t>
            </a:r>
            <a:r>
              <a:rPr lang="en-CA" dirty="0" err="1">
                <a:latin typeface="Consolas" panose="020B0609020204030204" pitchFamily="49" charset="0"/>
              </a:rPr>
              <a:t>employee.flags</a:t>
            </a:r>
            <a:r>
              <a:rPr lang="en-CA" dirty="0">
                <a:latin typeface="Consolas" panose="020B0609020204030204" pitchFamily="49" charset="0"/>
              </a:rPr>
              <a:t> &amp; HOURLY_FLAG) &amp;&amp; (</a:t>
            </a:r>
            <a:r>
              <a:rPr lang="en-CA" dirty="0" err="1">
                <a:latin typeface="Consolas" panose="020B0609020204030204" pitchFamily="49" charset="0"/>
              </a:rPr>
              <a:t>employee.age</a:t>
            </a:r>
            <a:r>
              <a:rPr lang="en-CA" dirty="0">
                <a:latin typeface="Consolas" panose="020B0609020204030204" pitchFamily="49" charset="0"/>
              </a:rPr>
              <a:t> &gt; 65))</a:t>
            </a:r>
          </a:p>
          <a:p>
            <a:r>
              <a:rPr lang="en-CA" dirty="0">
                <a:latin typeface="Consolas" panose="020B0609020204030204" pitchFamily="49" charset="0"/>
              </a:rPr>
              <a:t>    // …</a:t>
            </a:r>
            <a:endParaRPr lang="en-US" dirty="0">
              <a:latin typeface="Consolas" panose="020B0609020204030204" pitchFamily="49" charset="0"/>
            </a:endParaRP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versus</a:t>
            </a:r>
          </a:p>
          <a:p>
            <a:endParaRPr lang="en-US" sz="1800" dirty="0">
              <a:latin typeface="Consolas" panose="020B0609020204030204" pitchFamily="49" charset="0"/>
            </a:endParaRPr>
          </a:p>
          <a:p>
            <a:r>
              <a:rPr lang="en-US" sz="1800" dirty="0">
                <a:latin typeface="Consolas" panose="020B0609020204030204" pitchFamily="49" charset="0"/>
              </a:rPr>
              <a:t>if (</a:t>
            </a:r>
            <a:r>
              <a:rPr lang="en-US" sz="1800" dirty="0" err="1">
                <a:latin typeface="Consolas" panose="020B0609020204030204" pitchFamily="49" charset="0"/>
              </a:rPr>
              <a:t>employee.is_eligible_for_full_benefits</a:t>
            </a:r>
            <a:r>
              <a:rPr lang="en-US" sz="1800" dirty="0">
                <a:latin typeface="Consolas" panose="020B0609020204030204" pitchFamily="49" charset="0"/>
              </a:rPr>
              <a:t>())</a:t>
            </a:r>
            <a:endParaRPr lang="en-DE" sz="1800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	// …</a:t>
            </a:r>
          </a:p>
          <a:p>
            <a:endParaRPr lang="en-DE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649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45554-08EC-4D28-9304-33238C1C6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Comments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A46F43-E9B7-47CD-82A5-74DDB1C763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E85F2D-7799-40C1-9578-7750BA5894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668859"/>
            <a:ext cx="10261600" cy="3460479"/>
          </a:xfrm>
        </p:spPr>
        <p:txBody>
          <a:bodyPr/>
          <a:lstStyle/>
          <a:p>
            <a:r>
              <a:rPr lang="en-US" dirty="0"/>
              <a:t>Comments are good if they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are legally required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explain concepts that cannot be expressed in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explain the intent of the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explain code that you cannot clean up (e.g., a published interface)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document published interfaces (e.g., doxygen)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are TODO comments (if used sparingly)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are used for amplification (“This is very important, because…”)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273658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A46F43-E9B7-47CD-82A5-74DDB1C763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77E9B8-2074-4DA6-BBC5-00662CFBB9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710737"/>
            <a:ext cx="10261600" cy="341860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Unclear comments (mumbling)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Redundant comments (takes longer to read than the code without being clearer)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Misleading comments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Mandated comments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Journal comments (history of the file)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Noise comments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Position comments</a:t>
            </a:r>
            <a:br>
              <a:rPr lang="en-US" dirty="0"/>
            </a:b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145554-08EC-4D28-9304-33238C1C62C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7738" y="1946275"/>
            <a:ext cx="9313862" cy="385763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BAD Comments 1</a:t>
            </a:r>
            <a:endParaRPr lang="en-DE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1858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A46F43-E9B7-47CD-82A5-74DDB1C763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77E9B8-2074-4DA6-BBC5-00662CFBB9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764843"/>
            <a:ext cx="10261600" cy="3364495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// Method returns when </a:t>
            </a:r>
            <a:r>
              <a:rPr lang="en-US" dirty="0" err="1">
                <a:latin typeface="Consolas" panose="020B0609020204030204" pitchFamily="49" charset="0"/>
              </a:rPr>
              <a:t>this.closed</a:t>
            </a:r>
            <a:r>
              <a:rPr lang="en-US" dirty="0">
                <a:latin typeface="Consolas" panose="020B0609020204030204" pitchFamily="49" charset="0"/>
              </a:rPr>
              <a:t> becomes true. (Java)</a:t>
            </a:r>
          </a:p>
          <a:p>
            <a:r>
              <a:rPr lang="en-CA" dirty="0">
                <a:latin typeface="Consolas" panose="020B0609020204030204" pitchFamily="49" charset="0"/>
              </a:rPr>
              <a:t>public synchronized void </a:t>
            </a:r>
            <a:r>
              <a:rPr lang="en-CA" dirty="0" err="1">
                <a:latin typeface="Consolas" panose="020B0609020204030204" pitchFamily="49" charset="0"/>
              </a:rPr>
              <a:t>waitForClose</a:t>
            </a:r>
            <a:r>
              <a:rPr lang="en-CA" dirty="0">
                <a:latin typeface="Consolas" panose="020B0609020204030204" pitchFamily="49" charset="0"/>
              </a:rPr>
              <a:t>(final long </a:t>
            </a:r>
            <a:r>
              <a:rPr lang="en-CA" dirty="0" err="1">
                <a:latin typeface="Consolas" panose="020B0609020204030204" pitchFamily="49" charset="0"/>
              </a:rPr>
              <a:t>timeoutMillis</a:t>
            </a:r>
            <a:r>
              <a:rPr lang="en-CA" dirty="0">
                <a:latin typeface="Consolas" panose="020B0609020204030204" pitchFamily="49" charset="0"/>
              </a:rPr>
              <a:t>) throws Exception</a:t>
            </a:r>
            <a:br>
              <a:rPr lang="en-CA" dirty="0">
                <a:latin typeface="Consolas" panose="020B0609020204030204" pitchFamily="49" charset="0"/>
              </a:rPr>
            </a:br>
            <a:r>
              <a:rPr lang="en-CA" dirty="0">
                <a:latin typeface="Consolas" panose="020B0609020204030204" pitchFamily="49" charset="0"/>
              </a:rPr>
              <a:t>{</a:t>
            </a:r>
            <a:br>
              <a:rPr lang="en-CA" dirty="0">
                <a:latin typeface="Consolas" panose="020B0609020204030204" pitchFamily="49" charset="0"/>
              </a:rPr>
            </a:br>
            <a:r>
              <a:rPr lang="en-CA" dirty="0">
                <a:latin typeface="Consolas" panose="020B0609020204030204" pitchFamily="49" charset="0"/>
              </a:rPr>
              <a:t>    if(!closed)</a:t>
            </a:r>
            <a:br>
              <a:rPr lang="en-CA" dirty="0">
                <a:latin typeface="Consolas" panose="020B0609020204030204" pitchFamily="49" charset="0"/>
              </a:rPr>
            </a:br>
            <a:r>
              <a:rPr lang="en-CA" dirty="0">
                <a:latin typeface="Consolas" panose="020B0609020204030204" pitchFamily="49" charset="0"/>
              </a:rPr>
              <a:t>    {</a:t>
            </a:r>
            <a:br>
              <a:rPr lang="en-CA" dirty="0">
                <a:latin typeface="Consolas" panose="020B0609020204030204" pitchFamily="49" charset="0"/>
              </a:rPr>
            </a:br>
            <a:r>
              <a:rPr lang="en-CA" dirty="0">
                <a:latin typeface="Consolas" panose="020B0609020204030204" pitchFamily="49" charset="0"/>
              </a:rPr>
              <a:t>        wait(</a:t>
            </a:r>
            <a:r>
              <a:rPr lang="en-CA" dirty="0" err="1">
                <a:latin typeface="Consolas" panose="020B0609020204030204" pitchFamily="49" charset="0"/>
              </a:rPr>
              <a:t>timeoutMillis</a:t>
            </a:r>
            <a:r>
              <a:rPr lang="en-CA" dirty="0">
                <a:latin typeface="Consolas" panose="020B0609020204030204" pitchFamily="49" charset="0"/>
              </a:rPr>
              <a:t>);</a:t>
            </a:r>
            <a:br>
              <a:rPr lang="en-CA" dirty="0">
                <a:latin typeface="Consolas" panose="020B0609020204030204" pitchFamily="49" charset="0"/>
              </a:rPr>
            </a:br>
            <a:r>
              <a:rPr lang="en-CA" dirty="0">
                <a:latin typeface="Consolas" panose="020B0609020204030204" pitchFamily="49" charset="0"/>
              </a:rPr>
              <a:t>        if(!closed)</a:t>
            </a:r>
            <a:br>
              <a:rPr lang="en-CA" dirty="0">
                <a:latin typeface="Consolas" panose="020B0609020204030204" pitchFamily="49" charset="0"/>
              </a:rPr>
            </a:br>
            <a:r>
              <a:rPr lang="en-CA" dirty="0">
                <a:latin typeface="Consolas" panose="020B0609020204030204" pitchFamily="49" charset="0"/>
              </a:rPr>
              <a:t>            throw new Exception("</a:t>
            </a:r>
            <a:r>
              <a:rPr lang="en-CA" dirty="0" err="1">
                <a:latin typeface="Consolas" panose="020B0609020204030204" pitchFamily="49" charset="0"/>
              </a:rPr>
              <a:t>MockResponseSender</a:t>
            </a:r>
            <a:r>
              <a:rPr lang="en-CA" dirty="0">
                <a:latin typeface="Consolas" panose="020B0609020204030204" pitchFamily="49" charset="0"/>
              </a:rPr>
              <a:t> could not be closed");</a:t>
            </a:r>
            <a:br>
              <a:rPr lang="en-CA" dirty="0">
                <a:latin typeface="Consolas" panose="020B0609020204030204" pitchFamily="49" charset="0"/>
              </a:rPr>
            </a:br>
            <a:r>
              <a:rPr lang="en-CA" dirty="0">
                <a:latin typeface="Consolas" panose="020B0609020204030204" pitchFamily="49" charset="0"/>
              </a:rPr>
              <a:t>     }</a:t>
            </a:r>
            <a:br>
              <a:rPr lang="en-CA" dirty="0">
                <a:latin typeface="Consolas" panose="020B0609020204030204" pitchFamily="49" charset="0"/>
              </a:rPr>
            </a:br>
            <a:r>
              <a:rPr lang="en-CA" dirty="0">
                <a:latin typeface="Consolas" panose="020B0609020204030204" pitchFamily="49" charset="0"/>
              </a:rPr>
              <a:t>}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145554-08EC-4D28-9304-33238C1C62C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7738" y="1946275"/>
            <a:ext cx="9313862" cy="385763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Misleading Comments</a:t>
            </a:r>
            <a:endParaRPr lang="en-DE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2337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A46F43-E9B7-47CD-82A5-74DDB1C763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77E9B8-2074-4DA6-BBC5-00662CFBB9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710737"/>
            <a:ext cx="10261600" cy="341860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Attributions and bylines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Commented-out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HTML comments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Nonlocal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Too much information (e.g., a history of the algorithm)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Have a non-obvious connection to the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Function headers</a:t>
            </a:r>
            <a:br>
              <a:rPr lang="en-US" dirty="0"/>
            </a:b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145554-08EC-4D28-9304-33238C1C62C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7738" y="1946275"/>
            <a:ext cx="9313862" cy="385763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BAD Comments 1</a:t>
            </a:r>
            <a:endParaRPr lang="en-DE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1770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6EFC8DE-F952-43F7-91FF-CBD609171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Commented-Out Code</a:t>
            </a:r>
            <a:endParaRPr lang="en-DE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877A590-C655-47CB-B0D4-F7FA34BD55D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62ED45-6E87-4C5A-BFC6-7F28A777D1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Has a tendency to never get deleted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Unclear why it is there: was it meant to be deleted or commented back in?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Rely on the source control system and delete the code</a:t>
            </a:r>
          </a:p>
        </p:txBody>
      </p:sp>
    </p:spTree>
    <p:extLst>
      <p:ext uri="{BB962C8B-B14F-4D97-AF65-F5344CB8AC3E}">
        <p14:creationId xmlns:p14="http://schemas.microsoft.com/office/powerpoint/2010/main" val="74824428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Fwo_biZO4OxAPGBWTiQkw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igVXNswkVG7ghES5Rv7hQ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OsimOOptQvFZSax.VA1v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DGaXEb3Bq7EY44E4sLqtQ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PbBgKMiyObC0eV21ZoY5w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KXhOlRdi0YuEdKJQWmPPg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o.pqi8yBIaqlRj7k9_Z0g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GUjb.5rRWwlzK2KEt8D0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ePscs3c2_edoADRKSLjqQ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4KhnOck1fGNby229hJjqQ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guewKKuIuUV3QNpO.HzT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vDdb1h66l4dkN2nzgUFa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9N0reOf37TVOJpBFTSlJg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2019 @ CAM Master">
  <a:themeElements>
    <a:clrScheme name="Custom 68">
      <a:dk1>
        <a:srgbClr val="000000"/>
      </a:dk1>
      <a:lt1>
        <a:sysClr val="window" lastClr="FFFFFF"/>
      </a:lt1>
      <a:dk2>
        <a:srgbClr val="E4E3DF"/>
      </a:dk2>
      <a:lt2>
        <a:srgbClr val="D9CED1"/>
      </a:lt2>
      <a:accent1>
        <a:srgbClr val="D9CED1"/>
      </a:accent1>
      <a:accent2>
        <a:srgbClr val="4B323E"/>
      </a:accent2>
      <a:accent3>
        <a:srgbClr val="E4E3DF"/>
      </a:accent3>
      <a:accent4>
        <a:srgbClr val="A08570"/>
      </a:accent4>
      <a:accent5>
        <a:srgbClr val="3C3C3C"/>
      </a:accent5>
      <a:accent6>
        <a:srgbClr val="FF7A7D"/>
      </a:accent6>
      <a:hlink>
        <a:srgbClr val="000000"/>
      </a:hlink>
      <a:folHlink>
        <a:srgbClr val="000000"/>
      </a:folHlink>
    </a:clrScheme>
    <a:fontScheme name="PTW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>
          <a:solidFill>
            <a:schemeClr val="tx1"/>
          </a:solidFill>
        </a:ln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marL="285750" indent="-285750" algn="l">
          <a:buFont typeface="Symbol" panose="05050102010706020507" pitchFamily="18" charset="2"/>
          <a:buChar char="·"/>
          <a:defRPr dirty="0" smtClean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A_Template_v1.pptx" id="{348D2975-4D34-46E1-A50F-B62AF8819153}" vid="{DB4CBCF0-F9BC-475C-96D4-329A2791B7C7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CA_Template_v1</Template>
  <TotalTime>1669</TotalTime>
  <Words>533</Words>
  <Application>Microsoft Office PowerPoint</Application>
  <PresentationFormat>Custom</PresentationFormat>
  <Paragraphs>72</Paragraphs>
  <Slides>11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Consolas</vt:lpstr>
      <vt:lpstr>Symbol</vt:lpstr>
      <vt:lpstr>Times New Roman</vt:lpstr>
      <vt:lpstr>2019 @ CAM Master</vt:lpstr>
      <vt:lpstr>think-cell Folie</vt:lpstr>
      <vt:lpstr>PowerPoint Presentation</vt:lpstr>
      <vt:lpstr>Comments</vt:lpstr>
      <vt:lpstr>How Comments Fail</vt:lpstr>
      <vt:lpstr>PowerPoint Presentation</vt:lpstr>
      <vt:lpstr>Good Comments</vt:lpstr>
      <vt:lpstr>BAD Comments 1</vt:lpstr>
      <vt:lpstr>Misleading Comments</vt:lpstr>
      <vt:lpstr>BAD Comments 1</vt:lpstr>
      <vt:lpstr>Commented-Out Code</vt:lpstr>
      <vt:lpstr>Explanatory Variables</vt:lpstr>
      <vt:lpstr>Code Formatting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Matthias Hölzl</dc:creator>
  <cp:lastModifiedBy>Matthias Hölzl</cp:lastModifiedBy>
  <cp:revision>52</cp:revision>
  <dcterms:created xsi:type="dcterms:W3CDTF">2020-07-06T02:47:07Z</dcterms:created>
  <dcterms:modified xsi:type="dcterms:W3CDTF">2021-11-30T16:43:57Z</dcterms:modified>
</cp:coreProperties>
</file>

<file path=docProps/thumbnail.jpeg>
</file>